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Patrick Hand"/>
      <p:regular r:id="rId17"/>
    </p:embeddedFont>
    <p:embeddedFont>
      <p:font typeface="Patrick Hand"/>
      <p:regular r:id="rId18"/>
    </p:embeddedFont>
    <p:embeddedFont>
      <p:font typeface="Patrick Hand"/>
      <p:regular r:id="rId19"/>
    </p:embeddedFont>
    <p:embeddedFont>
      <p:font typeface="Patrick Hand"/>
      <p:regular r:id="rId20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slideLayout" Target="../slideLayouts/slideLayout7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slideLayout" Target="../slideLayouts/slideLayout8.xml"/><Relationship Id="rId6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2485430"/>
            <a:ext cx="7415927" cy="17033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6700"/>
              </a:lnSpc>
              <a:buNone/>
            </a:pPr>
            <a:r>
              <a:rPr lang="en-US" sz="53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MySQL: Mastering Data with DDL, DML, TCL, DCL, and DQL</a:t>
            </a:r>
            <a:endParaRPr lang="en-US" sz="5350" dirty="0"/>
          </a:p>
        </p:txBody>
      </p:sp>
      <p:sp>
        <p:nvSpPr>
          <p:cNvPr id="4" name="Text 1"/>
          <p:cNvSpPr/>
          <p:nvPr/>
        </p:nvSpPr>
        <p:spPr>
          <a:xfrm>
            <a:off x="6350437" y="4559022"/>
            <a:ext cx="7415927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Explore the powerful features of MySQL, the world's most popular open-source database management system. Dive into the core languages that empower you to create, manipulate, secure, and query data with precision.</a:t>
            </a:r>
            <a:endParaRPr lang="en-US" sz="19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14983" y="839867"/>
            <a:ext cx="7514034" cy="11644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4550"/>
              </a:lnSpc>
              <a:buNone/>
            </a:pPr>
            <a:r>
              <a:rPr lang="en-US" sz="36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Conclusion: Leveraging the Full Power of MySQL</a:t>
            </a:r>
            <a:endParaRPr lang="en-US" sz="3650" dirty="0"/>
          </a:p>
        </p:txBody>
      </p:sp>
      <p:sp>
        <p:nvSpPr>
          <p:cNvPr id="4" name="Shape 1"/>
          <p:cNvSpPr/>
          <p:nvPr/>
        </p:nvSpPr>
        <p:spPr>
          <a:xfrm>
            <a:off x="814983" y="2353508"/>
            <a:ext cx="3640693" cy="2401729"/>
          </a:xfrm>
          <a:prstGeom prst="roundRect">
            <a:avLst>
              <a:gd name="adj" fmla="val 4072"/>
            </a:avLst>
          </a:prstGeom>
          <a:solidFill>
            <a:srgbClr val="E6E6E6"/>
          </a:solidFill>
          <a:ln w="7620">
            <a:solidFill>
              <a:srgbClr val="CCCCCC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55370" y="2593896"/>
            <a:ext cx="2328624" cy="2911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Scalability</a:t>
            </a:r>
            <a:endParaRPr lang="en-US" sz="1800" dirty="0"/>
          </a:p>
        </p:txBody>
      </p:sp>
      <p:sp>
        <p:nvSpPr>
          <p:cNvPr id="6" name="Text 3"/>
          <p:cNvSpPr/>
          <p:nvPr/>
        </p:nvSpPr>
        <p:spPr>
          <a:xfrm>
            <a:off x="1055370" y="3024664"/>
            <a:ext cx="3159919" cy="14901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18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MySQL's ability to handle large volumes of data and high traffic makes it a reliable choice for mission-critical applications.</a:t>
            </a:r>
            <a:endParaRPr lang="en-US" sz="1800" dirty="0"/>
          </a:p>
        </p:txBody>
      </p:sp>
      <p:sp>
        <p:nvSpPr>
          <p:cNvPr id="7" name="Shape 4"/>
          <p:cNvSpPr/>
          <p:nvPr/>
        </p:nvSpPr>
        <p:spPr>
          <a:xfrm>
            <a:off x="4688443" y="2353508"/>
            <a:ext cx="3640693" cy="2401729"/>
          </a:xfrm>
          <a:prstGeom prst="roundRect">
            <a:avLst>
              <a:gd name="adj" fmla="val 4072"/>
            </a:avLst>
          </a:prstGeom>
          <a:solidFill>
            <a:srgbClr val="E6E6E6"/>
          </a:solidFill>
          <a:ln w="7620">
            <a:solidFill>
              <a:srgbClr val="CCCCCC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928830" y="2593896"/>
            <a:ext cx="2328624" cy="2911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Flexibility</a:t>
            </a:r>
            <a:endParaRPr lang="en-US" sz="1800" dirty="0"/>
          </a:p>
        </p:txBody>
      </p:sp>
      <p:sp>
        <p:nvSpPr>
          <p:cNvPr id="9" name="Text 6"/>
          <p:cNvSpPr/>
          <p:nvPr/>
        </p:nvSpPr>
        <p:spPr>
          <a:xfrm>
            <a:off x="4928830" y="3024664"/>
            <a:ext cx="3159919" cy="14901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18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As an open-source database, MySQL offers unparalleled customization and integration capabilities for developers.</a:t>
            </a:r>
            <a:endParaRPr lang="en-US" sz="1800" dirty="0"/>
          </a:p>
        </p:txBody>
      </p:sp>
      <p:sp>
        <p:nvSpPr>
          <p:cNvPr id="10" name="Shape 7"/>
          <p:cNvSpPr/>
          <p:nvPr/>
        </p:nvSpPr>
        <p:spPr>
          <a:xfrm>
            <a:off x="814983" y="4988004"/>
            <a:ext cx="3640693" cy="2401729"/>
          </a:xfrm>
          <a:prstGeom prst="roundRect">
            <a:avLst>
              <a:gd name="adj" fmla="val 4072"/>
            </a:avLst>
          </a:prstGeom>
          <a:solidFill>
            <a:srgbClr val="E6E6E6"/>
          </a:solidFill>
          <a:ln w="7620">
            <a:solidFill>
              <a:srgbClr val="CCCCCC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55370" y="5228392"/>
            <a:ext cx="2328624" cy="2911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Security</a:t>
            </a:r>
            <a:endParaRPr lang="en-US" sz="1800" dirty="0"/>
          </a:p>
        </p:txBody>
      </p:sp>
      <p:sp>
        <p:nvSpPr>
          <p:cNvPr id="12" name="Text 9"/>
          <p:cNvSpPr/>
          <p:nvPr/>
        </p:nvSpPr>
        <p:spPr>
          <a:xfrm>
            <a:off x="1055370" y="5659160"/>
            <a:ext cx="3159919" cy="14901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18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MySQL's robust data control and transaction management features ensure the integrity and protection of your data.</a:t>
            </a:r>
            <a:endParaRPr lang="en-US" sz="1800" dirty="0"/>
          </a:p>
        </p:txBody>
      </p:sp>
      <p:sp>
        <p:nvSpPr>
          <p:cNvPr id="13" name="Shape 10"/>
          <p:cNvSpPr/>
          <p:nvPr/>
        </p:nvSpPr>
        <p:spPr>
          <a:xfrm>
            <a:off x="4688443" y="4988004"/>
            <a:ext cx="3640693" cy="2401729"/>
          </a:xfrm>
          <a:prstGeom prst="roundRect">
            <a:avLst>
              <a:gd name="adj" fmla="val 4072"/>
            </a:avLst>
          </a:prstGeom>
          <a:solidFill>
            <a:srgbClr val="E6E6E6"/>
          </a:solidFill>
          <a:ln w="7620">
            <a:solidFill>
              <a:srgbClr val="CCCCCC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4928830" y="5228392"/>
            <a:ext cx="2328624" cy="2911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Performance</a:t>
            </a:r>
            <a:endParaRPr lang="en-US" sz="1800" dirty="0"/>
          </a:p>
        </p:txBody>
      </p:sp>
      <p:sp>
        <p:nvSpPr>
          <p:cNvPr id="15" name="Text 12"/>
          <p:cNvSpPr/>
          <p:nvPr/>
        </p:nvSpPr>
        <p:spPr>
          <a:xfrm>
            <a:off x="4928830" y="5659160"/>
            <a:ext cx="3159919" cy="14901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18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Optimize MySQL's performance through indexing, query optimization, and server configuration to achieve maximum efficiency.</a:t>
            </a:r>
            <a:endParaRPr lang="en-US" sz="18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318742"/>
            <a:ext cx="4937760" cy="6171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850"/>
              </a:lnSpc>
              <a:buNone/>
            </a:pPr>
            <a:r>
              <a:rPr lang="en-US" sz="38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Introduction to MySQL</a:t>
            </a:r>
            <a:endParaRPr lang="en-US" sz="3850" dirty="0"/>
          </a:p>
        </p:txBody>
      </p:sp>
      <p:sp>
        <p:nvSpPr>
          <p:cNvPr id="3" name="Text 1"/>
          <p:cNvSpPr/>
          <p:nvPr/>
        </p:nvSpPr>
        <p:spPr>
          <a:xfrm>
            <a:off x="864037" y="3552944"/>
            <a:ext cx="2468880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Scalable and Reliable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864037" y="4108371"/>
            <a:ext cx="3898821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MySQL is designed to handle large amounts of data and high traffic, making it a robust choice for mission-critical applications.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5372695" y="3552944"/>
            <a:ext cx="2468880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Open-Source Flexibility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5372695" y="4108371"/>
            <a:ext cx="3898821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As an open-source database, MySQL offers unparalleled customization and integration capabilities for developers.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9881354" y="3552944"/>
            <a:ext cx="2705695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Cross-Platform Compatibility</a:t>
            </a:r>
            <a:endParaRPr lang="en-US" sz="1900" dirty="0"/>
          </a:p>
        </p:txBody>
      </p:sp>
      <p:sp>
        <p:nvSpPr>
          <p:cNvPr id="8" name="Text 6"/>
          <p:cNvSpPr/>
          <p:nvPr/>
        </p:nvSpPr>
        <p:spPr>
          <a:xfrm>
            <a:off x="9881354" y="4108371"/>
            <a:ext cx="3898821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MySQL seamlessly integrates with a variety of operating systems, programming languages, and web frameworks.</a:t>
            </a:r>
            <a:endParaRPr lang="en-US" sz="19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50221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4979" y="3214449"/>
            <a:ext cx="4468892" cy="5004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900"/>
              </a:lnSpc>
              <a:buNone/>
            </a:pPr>
            <a:r>
              <a:rPr lang="en-US" sz="31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Data Definition Language (DDL)</a:t>
            </a:r>
            <a:endParaRPr lang="en-US" sz="3150" dirty="0"/>
          </a:p>
        </p:txBody>
      </p:sp>
      <p:sp>
        <p:nvSpPr>
          <p:cNvPr id="4" name="Shape 1"/>
          <p:cNvSpPr/>
          <p:nvPr/>
        </p:nvSpPr>
        <p:spPr>
          <a:xfrm>
            <a:off x="784979" y="5606058"/>
            <a:ext cx="13060323" cy="22860"/>
          </a:xfrm>
          <a:prstGeom prst="roundRect">
            <a:avLst>
              <a:gd name="adj" fmla="val 367784"/>
            </a:avLst>
          </a:prstGeom>
          <a:solidFill>
            <a:srgbClr val="CCCCCC"/>
          </a:solidFill>
          <a:ln/>
        </p:spPr>
      </p:sp>
      <p:sp>
        <p:nvSpPr>
          <p:cNvPr id="5" name="Shape 2"/>
          <p:cNvSpPr/>
          <p:nvPr/>
        </p:nvSpPr>
        <p:spPr>
          <a:xfrm>
            <a:off x="3988594" y="4905494"/>
            <a:ext cx="22860" cy="700564"/>
          </a:xfrm>
          <a:prstGeom prst="roundRect">
            <a:avLst>
              <a:gd name="adj" fmla="val 367784"/>
            </a:avLst>
          </a:prstGeom>
          <a:solidFill>
            <a:srgbClr val="CCCCCC"/>
          </a:solidFill>
          <a:ln/>
        </p:spPr>
      </p:sp>
      <p:sp>
        <p:nvSpPr>
          <p:cNvPr id="6" name="Shape 3"/>
          <p:cNvSpPr/>
          <p:nvPr/>
        </p:nvSpPr>
        <p:spPr>
          <a:xfrm>
            <a:off x="3774877" y="5380911"/>
            <a:ext cx="450294" cy="450294"/>
          </a:xfrm>
          <a:prstGeom prst="roundRect">
            <a:avLst>
              <a:gd name="adj" fmla="val 18671"/>
            </a:avLst>
          </a:prstGeom>
          <a:solidFill>
            <a:srgbClr val="E6E6E6"/>
          </a:solidFill>
          <a:ln w="7620">
            <a:solidFill>
              <a:srgbClr val="CCCCCC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3956328" y="5485924"/>
            <a:ext cx="87273" cy="2402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50"/>
              </a:lnSpc>
              <a:buNone/>
            </a:pPr>
            <a:r>
              <a:rPr lang="en-US" sz="18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1</a:t>
            </a:r>
            <a:endParaRPr lang="en-US" sz="1850" dirty="0"/>
          </a:p>
        </p:txBody>
      </p:sp>
      <p:sp>
        <p:nvSpPr>
          <p:cNvPr id="8" name="Text 5"/>
          <p:cNvSpPr/>
          <p:nvPr/>
        </p:nvSpPr>
        <p:spPr>
          <a:xfrm>
            <a:off x="2999184" y="4015026"/>
            <a:ext cx="2001679" cy="2501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CREATE</a:t>
            </a:r>
            <a:endParaRPr lang="en-US" sz="1550" dirty="0"/>
          </a:p>
        </p:txBody>
      </p:sp>
      <p:sp>
        <p:nvSpPr>
          <p:cNvPr id="9" name="Text 6"/>
          <p:cNvSpPr/>
          <p:nvPr/>
        </p:nvSpPr>
        <p:spPr>
          <a:xfrm>
            <a:off x="985123" y="4385191"/>
            <a:ext cx="6029801" cy="3201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Establish new database objects, such as tables, views, and indexes.</a:t>
            </a:r>
            <a:endParaRPr lang="en-US" sz="1550" dirty="0"/>
          </a:p>
        </p:txBody>
      </p:sp>
      <p:sp>
        <p:nvSpPr>
          <p:cNvPr id="10" name="Shape 7"/>
          <p:cNvSpPr/>
          <p:nvPr/>
        </p:nvSpPr>
        <p:spPr>
          <a:xfrm>
            <a:off x="7303651" y="5606058"/>
            <a:ext cx="22860" cy="700564"/>
          </a:xfrm>
          <a:prstGeom prst="roundRect">
            <a:avLst>
              <a:gd name="adj" fmla="val 367784"/>
            </a:avLst>
          </a:prstGeom>
          <a:solidFill>
            <a:srgbClr val="CCCCCC"/>
          </a:solidFill>
          <a:ln/>
        </p:spPr>
      </p:sp>
      <p:sp>
        <p:nvSpPr>
          <p:cNvPr id="11" name="Shape 8"/>
          <p:cNvSpPr/>
          <p:nvPr/>
        </p:nvSpPr>
        <p:spPr>
          <a:xfrm>
            <a:off x="7089934" y="5380911"/>
            <a:ext cx="450294" cy="450294"/>
          </a:xfrm>
          <a:prstGeom prst="roundRect">
            <a:avLst>
              <a:gd name="adj" fmla="val 18671"/>
            </a:avLst>
          </a:prstGeom>
          <a:solidFill>
            <a:srgbClr val="E6E6E6"/>
          </a:solidFill>
          <a:ln w="7620">
            <a:solidFill>
              <a:srgbClr val="CCCCCC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7258883" y="5485924"/>
            <a:ext cx="112395" cy="2402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50"/>
              </a:lnSpc>
              <a:buNone/>
            </a:pPr>
            <a:r>
              <a:rPr lang="en-US" sz="18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2</a:t>
            </a:r>
            <a:endParaRPr lang="en-US" sz="1850" dirty="0"/>
          </a:p>
        </p:txBody>
      </p:sp>
      <p:sp>
        <p:nvSpPr>
          <p:cNvPr id="13" name="Text 10"/>
          <p:cNvSpPr/>
          <p:nvPr/>
        </p:nvSpPr>
        <p:spPr>
          <a:xfrm>
            <a:off x="6314242" y="6506766"/>
            <a:ext cx="2001679" cy="2501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ALTER</a:t>
            </a:r>
            <a:endParaRPr lang="en-US" sz="1550" dirty="0"/>
          </a:p>
        </p:txBody>
      </p:sp>
      <p:sp>
        <p:nvSpPr>
          <p:cNvPr id="14" name="Text 11"/>
          <p:cNvSpPr/>
          <p:nvPr/>
        </p:nvSpPr>
        <p:spPr>
          <a:xfrm>
            <a:off x="4300180" y="6876931"/>
            <a:ext cx="6029801" cy="6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Modify the structure of existing database objects to accommodate changing requirements.</a:t>
            </a:r>
            <a:endParaRPr lang="en-US" sz="1550" dirty="0"/>
          </a:p>
        </p:txBody>
      </p:sp>
      <p:sp>
        <p:nvSpPr>
          <p:cNvPr id="15" name="Shape 12"/>
          <p:cNvSpPr/>
          <p:nvPr/>
        </p:nvSpPr>
        <p:spPr>
          <a:xfrm>
            <a:off x="10618827" y="4905494"/>
            <a:ext cx="22860" cy="700564"/>
          </a:xfrm>
          <a:prstGeom prst="roundRect">
            <a:avLst>
              <a:gd name="adj" fmla="val 367784"/>
            </a:avLst>
          </a:prstGeom>
          <a:solidFill>
            <a:srgbClr val="CCCCCC"/>
          </a:solidFill>
          <a:ln/>
        </p:spPr>
      </p:sp>
      <p:sp>
        <p:nvSpPr>
          <p:cNvPr id="16" name="Shape 13"/>
          <p:cNvSpPr/>
          <p:nvPr/>
        </p:nvSpPr>
        <p:spPr>
          <a:xfrm>
            <a:off x="10405110" y="5380911"/>
            <a:ext cx="450294" cy="450294"/>
          </a:xfrm>
          <a:prstGeom prst="roundRect">
            <a:avLst>
              <a:gd name="adj" fmla="val 18671"/>
            </a:avLst>
          </a:prstGeom>
          <a:solidFill>
            <a:srgbClr val="E6E6E6"/>
          </a:solidFill>
          <a:ln w="7620">
            <a:solidFill>
              <a:srgbClr val="CCCCCC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10576441" y="5485924"/>
            <a:ext cx="107633" cy="2402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50"/>
              </a:lnSpc>
              <a:buNone/>
            </a:pPr>
            <a:r>
              <a:rPr lang="en-US" sz="18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3</a:t>
            </a:r>
            <a:endParaRPr lang="en-US" sz="1850" dirty="0"/>
          </a:p>
        </p:txBody>
      </p:sp>
      <p:sp>
        <p:nvSpPr>
          <p:cNvPr id="18" name="Text 15"/>
          <p:cNvSpPr/>
          <p:nvPr/>
        </p:nvSpPr>
        <p:spPr>
          <a:xfrm>
            <a:off x="9629418" y="4015026"/>
            <a:ext cx="2001679" cy="2501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DROP</a:t>
            </a:r>
            <a:endParaRPr lang="en-US" sz="1550" dirty="0"/>
          </a:p>
        </p:txBody>
      </p:sp>
      <p:sp>
        <p:nvSpPr>
          <p:cNvPr id="19" name="Text 16"/>
          <p:cNvSpPr/>
          <p:nvPr/>
        </p:nvSpPr>
        <p:spPr>
          <a:xfrm>
            <a:off x="7615357" y="4385191"/>
            <a:ext cx="6029801" cy="3201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Remove unwanted database objects, such as tables or databases, from the system.</a:t>
            </a:r>
            <a:endParaRPr lang="en-US" sz="15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1726763"/>
            <a:ext cx="6073735" cy="6171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850"/>
              </a:lnSpc>
              <a:buNone/>
            </a:pPr>
            <a:r>
              <a:rPr lang="en-US" sz="38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Data Manipulation Language (DML)</a:t>
            </a:r>
            <a:endParaRPr lang="en-US" sz="3850" dirty="0"/>
          </a:p>
        </p:txBody>
      </p:sp>
      <p:sp>
        <p:nvSpPr>
          <p:cNvPr id="4" name="Shape 1"/>
          <p:cNvSpPr/>
          <p:nvPr/>
        </p:nvSpPr>
        <p:spPr>
          <a:xfrm>
            <a:off x="6350437" y="2714149"/>
            <a:ext cx="3584615" cy="1770936"/>
          </a:xfrm>
          <a:prstGeom prst="roundRect">
            <a:avLst>
              <a:gd name="adj" fmla="val 5855"/>
            </a:avLst>
          </a:prstGeom>
          <a:solidFill>
            <a:srgbClr val="E6E6E6"/>
          </a:solidFill>
          <a:ln w="15240">
            <a:solidFill>
              <a:srgbClr val="CCCCCC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612493" y="2976205"/>
            <a:ext cx="2468880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INSERT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6612493" y="3432929"/>
            <a:ext cx="3060502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Add new data records to existing tables.</a:t>
            </a:r>
            <a:endParaRPr lang="en-US" sz="1900" dirty="0"/>
          </a:p>
        </p:txBody>
      </p:sp>
      <p:sp>
        <p:nvSpPr>
          <p:cNvPr id="7" name="Shape 4"/>
          <p:cNvSpPr/>
          <p:nvPr/>
        </p:nvSpPr>
        <p:spPr>
          <a:xfrm>
            <a:off x="10181868" y="2714149"/>
            <a:ext cx="3584615" cy="1770936"/>
          </a:xfrm>
          <a:prstGeom prst="roundRect">
            <a:avLst>
              <a:gd name="adj" fmla="val 5855"/>
            </a:avLst>
          </a:prstGeom>
          <a:solidFill>
            <a:srgbClr val="E6E6E6"/>
          </a:solidFill>
          <a:ln w="15240">
            <a:solidFill>
              <a:srgbClr val="CCCCCC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443924" y="2976205"/>
            <a:ext cx="2468880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UPDATE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10443924" y="3432929"/>
            <a:ext cx="3060502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Modify the content of existing data records.</a:t>
            </a:r>
            <a:endParaRPr lang="en-US" sz="1900" dirty="0"/>
          </a:p>
        </p:txBody>
      </p:sp>
      <p:sp>
        <p:nvSpPr>
          <p:cNvPr id="10" name="Shape 7"/>
          <p:cNvSpPr/>
          <p:nvPr/>
        </p:nvSpPr>
        <p:spPr>
          <a:xfrm>
            <a:off x="6350437" y="4731901"/>
            <a:ext cx="3584615" cy="1770936"/>
          </a:xfrm>
          <a:prstGeom prst="roundRect">
            <a:avLst>
              <a:gd name="adj" fmla="val 5855"/>
            </a:avLst>
          </a:prstGeom>
          <a:solidFill>
            <a:srgbClr val="E6E6E6"/>
          </a:solidFill>
          <a:ln w="15240">
            <a:solidFill>
              <a:srgbClr val="CCCCCC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612493" y="4993958"/>
            <a:ext cx="2468880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DELETE</a:t>
            </a:r>
            <a:endParaRPr lang="en-US" sz="1900" dirty="0"/>
          </a:p>
        </p:txBody>
      </p:sp>
      <p:sp>
        <p:nvSpPr>
          <p:cNvPr id="12" name="Text 9"/>
          <p:cNvSpPr/>
          <p:nvPr/>
        </p:nvSpPr>
        <p:spPr>
          <a:xfrm>
            <a:off x="6612493" y="5450681"/>
            <a:ext cx="3060502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Remove unwanted data records from tables.</a:t>
            </a:r>
            <a:endParaRPr lang="en-US" sz="1900" dirty="0"/>
          </a:p>
        </p:txBody>
      </p:sp>
      <p:sp>
        <p:nvSpPr>
          <p:cNvPr id="13" name="Shape 10"/>
          <p:cNvSpPr/>
          <p:nvPr/>
        </p:nvSpPr>
        <p:spPr>
          <a:xfrm>
            <a:off x="10181868" y="4731901"/>
            <a:ext cx="3584615" cy="1770936"/>
          </a:xfrm>
          <a:prstGeom prst="roundRect">
            <a:avLst>
              <a:gd name="adj" fmla="val 5855"/>
            </a:avLst>
          </a:prstGeom>
          <a:solidFill>
            <a:srgbClr val="E6E6E6"/>
          </a:solidFill>
          <a:ln w="15240">
            <a:solidFill>
              <a:srgbClr val="CCCCCC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10443924" y="4993958"/>
            <a:ext cx="2468880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SELECT</a:t>
            </a:r>
            <a:endParaRPr lang="en-US" sz="1900" dirty="0"/>
          </a:p>
        </p:txBody>
      </p:sp>
      <p:sp>
        <p:nvSpPr>
          <p:cNvPr id="15" name="Text 12"/>
          <p:cNvSpPr/>
          <p:nvPr/>
        </p:nvSpPr>
        <p:spPr>
          <a:xfrm>
            <a:off x="10443924" y="5450681"/>
            <a:ext cx="3060502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Retrieve specific data from one or more tables.</a:t>
            </a:r>
            <a:endParaRPr lang="en-US" sz="19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1973223"/>
            <a:ext cx="6496883" cy="6171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850"/>
              </a:lnSpc>
              <a:buNone/>
            </a:pPr>
            <a:r>
              <a:rPr lang="en-US" sz="38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Transaction Control Language (TCL)</a:t>
            </a:r>
            <a:endParaRPr lang="en-US" sz="3850" dirty="0"/>
          </a:p>
        </p:txBody>
      </p:sp>
      <p:sp>
        <p:nvSpPr>
          <p:cNvPr id="4" name="Shape 1"/>
          <p:cNvSpPr/>
          <p:nvPr/>
        </p:nvSpPr>
        <p:spPr>
          <a:xfrm>
            <a:off x="864037" y="3238262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E6E6E6"/>
          </a:solidFill>
          <a:ln w="15240">
            <a:solidFill>
              <a:srgbClr val="CCCCCC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87874" y="3367802"/>
            <a:ext cx="107633" cy="296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1</a:t>
            </a:r>
            <a:endParaRPr lang="en-US" sz="2300" dirty="0"/>
          </a:p>
        </p:txBody>
      </p:sp>
      <p:sp>
        <p:nvSpPr>
          <p:cNvPr id="6" name="Text 3"/>
          <p:cNvSpPr/>
          <p:nvPr/>
        </p:nvSpPr>
        <p:spPr>
          <a:xfrm>
            <a:off x="1666280" y="3238262"/>
            <a:ext cx="2468880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COMMIT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1666280" y="3694986"/>
            <a:ext cx="2782372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Permanently save changes made during a transaction.</a:t>
            </a:r>
            <a:endParaRPr lang="en-US" sz="1900" dirty="0"/>
          </a:p>
        </p:txBody>
      </p:sp>
      <p:sp>
        <p:nvSpPr>
          <p:cNvPr id="8" name="Shape 5"/>
          <p:cNvSpPr/>
          <p:nvPr/>
        </p:nvSpPr>
        <p:spPr>
          <a:xfrm>
            <a:off x="4695468" y="3238262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E6E6E6"/>
          </a:solidFill>
          <a:ln w="15240">
            <a:solidFill>
              <a:srgbClr val="CCCCCC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4903827" y="3367802"/>
            <a:ext cx="138708" cy="296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2</a:t>
            </a:r>
            <a:endParaRPr lang="en-US" sz="2300" dirty="0"/>
          </a:p>
        </p:txBody>
      </p:sp>
      <p:sp>
        <p:nvSpPr>
          <p:cNvPr id="10" name="Text 7"/>
          <p:cNvSpPr/>
          <p:nvPr/>
        </p:nvSpPr>
        <p:spPr>
          <a:xfrm>
            <a:off x="5497711" y="3238262"/>
            <a:ext cx="2468880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ROLLBACK</a:t>
            </a:r>
            <a:endParaRPr lang="en-US" sz="1900" dirty="0"/>
          </a:p>
        </p:txBody>
      </p:sp>
      <p:sp>
        <p:nvSpPr>
          <p:cNvPr id="11" name="Text 8"/>
          <p:cNvSpPr/>
          <p:nvPr/>
        </p:nvSpPr>
        <p:spPr>
          <a:xfrm>
            <a:off x="5497711" y="3694986"/>
            <a:ext cx="2782372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Undo changes made during a transaction, restoring the previous state.</a:t>
            </a:r>
            <a:endParaRPr lang="en-US" sz="1900" dirty="0"/>
          </a:p>
        </p:txBody>
      </p:sp>
      <p:sp>
        <p:nvSpPr>
          <p:cNvPr id="12" name="Shape 9"/>
          <p:cNvSpPr/>
          <p:nvPr/>
        </p:nvSpPr>
        <p:spPr>
          <a:xfrm>
            <a:off x="864037" y="5404604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E6E6E6"/>
          </a:solidFill>
          <a:ln w="15240">
            <a:solidFill>
              <a:srgbClr val="CCCCCC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1075373" y="5534144"/>
            <a:ext cx="132755" cy="296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3</a:t>
            </a:r>
            <a:endParaRPr lang="en-US" sz="2300" dirty="0"/>
          </a:p>
        </p:txBody>
      </p:sp>
      <p:sp>
        <p:nvSpPr>
          <p:cNvPr id="14" name="Text 11"/>
          <p:cNvSpPr/>
          <p:nvPr/>
        </p:nvSpPr>
        <p:spPr>
          <a:xfrm>
            <a:off x="1666280" y="5404604"/>
            <a:ext cx="2468880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SAVEPOINT</a:t>
            </a:r>
            <a:endParaRPr lang="en-US" sz="1900" dirty="0"/>
          </a:p>
        </p:txBody>
      </p:sp>
      <p:sp>
        <p:nvSpPr>
          <p:cNvPr id="15" name="Text 12"/>
          <p:cNvSpPr/>
          <p:nvPr/>
        </p:nvSpPr>
        <p:spPr>
          <a:xfrm>
            <a:off x="1666280" y="5861328"/>
            <a:ext cx="661368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Create a checkpoint within a transaction, allowing for selective rollback.</a:t>
            </a:r>
            <a:endParaRPr lang="en-US" sz="19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78523" y="623887"/>
            <a:ext cx="4744164" cy="5657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Data Control Language (DCL)</a:t>
            </a:r>
            <a:endParaRPr lang="en-US" sz="35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8523" y="1529120"/>
            <a:ext cx="565785" cy="56578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78523" y="2321243"/>
            <a:ext cx="2263378" cy="282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GRANT</a:t>
            </a:r>
            <a:endParaRPr lang="en-US" sz="1750" dirty="0"/>
          </a:p>
        </p:txBody>
      </p:sp>
      <p:sp>
        <p:nvSpPr>
          <p:cNvPr id="6" name="Text 2"/>
          <p:cNvSpPr/>
          <p:nvPr/>
        </p:nvSpPr>
        <p:spPr>
          <a:xfrm>
            <a:off x="6278523" y="2739866"/>
            <a:ext cx="7559754" cy="3620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Assign permissions and privileges to users.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8523" y="3780949"/>
            <a:ext cx="565785" cy="56578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278523" y="4573072"/>
            <a:ext cx="2263378" cy="282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REVOKE</a:t>
            </a:r>
            <a:endParaRPr lang="en-US" sz="1750" dirty="0"/>
          </a:p>
        </p:txBody>
      </p:sp>
      <p:sp>
        <p:nvSpPr>
          <p:cNvPr id="9" name="Text 4"/>
          <p:cNvSpPr/>
          <p:nvPr/>
        </p:nvSpPr>
        <p:spPr>
          <a:xfrm>
            <a:off x="6278523" y="4991695"/>
            <a:ext cx="7559754" cy="3620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Remove permissions and privileges from users.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8523" y="6032778"/>
            <a:ext cx="565785" cy="56578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278523" y="6824901"/>
            <a:ext cx="2263378" cy="282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DENY</a:t>
            </a:r>
            <a:endParaRPr lang="en-US" sz="1750" dirty="0"/>
          </a:p>
        </p:txBody>
      </p:sp>
      <p:sp>
        <p:nvSpPr>
          <p:cNvPr id="12" name="Text 6"/>
          <p:cNvSpPr/>
          <p:nvPr/>
        </p:nvSpPr>
        <p:spPr>
          <a:xfrm>
            <a:off x="6278523" y="7243524"/>
            <a:ext cx="7559754" cy="3620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Explicitly prevent users from accessing specific resources.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3245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0108" y="675799"/>
            <a:ext cx="4939546" cy="6143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800"/>
              </a:lnSpc>
              <a:buNone/>
            </a:pPr>
            <a:r>
              <a:rPr lang="en-US" sz="38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Data Query Language (DQL)</a:t>
            </a:r>
            <a:endParaRPr lang="en-US" sz="38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108" y="1658779"/>
            <a:ext cx="1228725" cy="196596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457450" y="1904524"/>
            <a:ext cx="2457450" cy="3071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SELECT</a:t>
            </a:r>
            <a:endParaRPr lang="en-US" sz="1900" dirty="0"/>
          </a:p>
        </p:txBody>
      </p:sp>
      <p:sp>
        <p:nvSpPr>
          <p:cNvPr id="6" name="Text 2"/>
          <p:cNvSpPr/>
          <p:nvPr/>
        </p:nvSpPr>
        <p:spPr>
          <a:xfrm>
            <a:off x="2457450" y="2359104"/>
            <a:ext cx="5826443" cy="3931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Retrieve data from one or more tables.</a:t>
            </a:r>
            <a:endParaRPr lang="en-US" sz="19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108" y="3624739"/>
            <a:ext cx="1228725" cy="196596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457450" y="3870484"/>
            <a:ext cx="2457450" cy="3071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FROM</a:t>
            </a:r>
            <a:endParaRPr lang="en-US" sz="1900" dirty="0"/>
          </a:p>
        </p:txBody>
      </p:sp>
      <p:sp>
        <p:nvSpPr>
          <p:cNvPr id="9" name="Text 4"/>
          <p:cNvSpPr/>
          <p:nvPr/>
        </p:nvSpPr>
        <p:spPr>
          <a:xfrm>
            <a:off x="2457450" y="4325064"/>
            <a:ext cx="5826443" cy="3931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Specify the table(s) to retrieve data from.</a:t>
            </a:r>
            <a:endParaRPr lang="en-US" sz="19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0108" y="5590699"/>
            <a:ext cx="1228725" cy="196596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457450" y="5836444"/>
            <a:ext cx="2457450" cy="3071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WHERE</a:t>
            </a:r>
            <a:endParaRPr lang="en-US" sz="1900" dirty="0"/>
          </a:p>
        </p:txBody>
      </p:sp>
      <p:sp>
        <p:nvSpPr>
          <p:cNvPr id="12" name="Text 6"/>
          <p:cNvSpPr/>
          <p:nvPr/>
        </p:nvSpPr>
        <p:spPr>
          <a:xfrm>
            <a:off x="2457450" y="6291024"/>
            <a:ext cx="5826443" cy="3931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Filter the retrieved data based on specified conditions.</a:t>
            </a:r>
            <a:endParaRPr lang="en-US" sz="19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1205151"/>
            <a:ext cx="5772031" cy="6171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850"/>
              </a:lnSpc>
              <a:buNone/>
            </a:pPr>
            <a:r>
              <a:rPr lang="en-US" sz="38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Optimizing MySQL Performance</a:t>
            </a:r>
            <a:endParaRPr lang="en-US" sz="3850" dirty="0"/>
          </a:p>
        </p:txBody>
      </p:sp>
      <p:sp>
        <p:nvSpPr>
          <p:cNvPr id="4" name="Shape 1"/>
          <p:cNvSpPr/>
          <p:nvPr/>
        </p:nvSpPr>
        <p:spPr>
          <a:xfrm>
            <a:off x="864037" y="2192536"/>
            <a:ext cx="7415927" cy="4831794"/>
          </a:xfrm>
          <a:prstGeom prst="roundRect">
            <a:avLst>
              <a:gd name="adj" fmla="val 2146"/>
            </a:avLst>
          </a:prstGeom>
          <a:noFill/>
          <a:ln w="1524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879277" y="2207776"/>
            <a:ext cx="7385447" cy="110156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1126093" y="2363510"/>
            <a:ext cx="319528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Index Management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4822627" y="2363510"/>
            <a:ext cx="3195280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Proper indexing can significantly improve query performance.</a:t>
            </a:r>
            <a:endParaRPr lang="en-US" sz="1900" dirty="0"/>
          </a:p>
        </p:txBody>
      </p:sp>
      <p:sp>
        <p:nvSpPr>
          <p:cNvPr id="8" name="Shape 5"/>
          <p:cNvSpPr/>
          <p:nvPr/>
        </p:nvSpPr>
        <p:spPr>
          <a:xfrm>
            <a:off x="879277" y="3309342"/>
            <a:ext cx="7385447" cy="110156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1126093" y="3465076"/>
            <a:ext cx="319528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Query Optimization</a:t>
            </a:r>
            <a:endParaRPr lang="en-US" sz="1900" dirty="0"/>
          </a:p>
        </p:txBody>
      </p:sp>
      <p:sp>
        <p:nvSpPr>
          <p:cNvPr id="10" name="Text 7"/>
          <p:cNvSpPr/>
          <p:nvPr/>
        </p:nvSpPr>
        <p:spPr>
          <a:xfrm>
            <a:off x="4822627" y="3465076"/>
            <a:ext cx="3195280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Analyze and optimize your SQL queries for maximum efficiency.</a:t>
            </a:r>
            <a:endParaRPr lang="en-US" sz="1900" dirty="0"/>
          </a:p>
        </p:txBody>
      </p:sp>
      <p:sp>
        <p:nvSpPr>
          <p:cNvPr id="11" name="Shape 8"/>
          <p:cNvSpPr/>
          <p:nvPr/>
        </p:nvSpPr>
        <p:spPr>
          <a:xfrm>
            <a:off x="879277" y="4410908"/>
            <a:ext cx="7385447" cy="110156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1126093" y="4566642"/>
            <a:ext cx="319528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Server Configuration</a:t>
            </a:r>
            <a:endParaRPr lang="en-US" sz="1900" dirty="0"/>
          </a:p>
        </p:txBody>
      </p:sp>
      <p:sp>
        <p:nvSpPr>
          <p:cNvPr id="13" name="Text 10"/>
          <p:cNvSpPr/>
          <p:nvPr/>
        </p:nvSpPr>
        <p:spPr>
          <a:xfrm>
            <a:off x="4822627" y="4566642"/>
            <a:ext cx="3195280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Tune MySQL server parameters to match your application's needs.</a:t>
            </a:r>
            <a:endParaRPr lang="en-US" sz="1900" dirty="0"/>
          </a:p>
        </p:txBody>
      </p:sp>
      <p:sp>
        <p:nvSpPr>
          <p:cNvPr id="14" name="Shape 11"/>
          <p:cNvSpPr/>
          <p:nvPr/>
        </p:nvSpPr>
        <p:spPr>
          <a:xfrm>
            <a:off x="879277" y="5512475"/>
            <a:ext cx="7385447" cy="149661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5" name="Text 12"/>
          <p:cNvSpPr/>
          <p:nvPr/>
        </p:nvSpPr>
        <p:spPr>
          <a:xfrm>
            <a:off x="1126093" y="5668208"/>
            <a:ext cx="319528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Caching Strategies</a:t>
            </a:r>
            <a:endParaRPr lang="en-US" sz="1900" dirty="0"/>
          </a:p>
        </p:txBody>
      </p:sp>
      <p:sp>
        <p:nvSpPr>
          <p:cNvPr id="16" name="Text 13"/>
          <p:cNvSpPr/>
          <p:nvPr/>
        </p:nvSpPr>
        <p:spPr>
          <a:xfrm>
            <a:off x="4822627" y="5668208"/>
            <a:ext cx="3195280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Leverage caching techniques to reduce database load and improve responsiveness.</a:t>
            </a:r>
            <a:endParaRPr lang="en-US" sz="19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516267"/>
            <a:ext cx="6509147" cy="6171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850"/>
              </a:lnSpc>
              <a:buNone/>
            </a:pPr>
            <a:r>
              <a:rPr lang="en-US" sz="38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Integrating MySQL with Applications</a:t>
            </a:r>
            <a:endParaRPr lang="en-US" sz="3850" dirty="0"/>
          </a:p>
        </p:txBody>
      </p:sp>
      <p:sp>
        <p:nvSpPr>
          <p:cNvPr id="3" name="Text 1"/>
          <p:cNvSpPr/>
          <p:nvPr/>
        </p:nvSpPr>
        <p:spPr>
          <a:xfrm>
            <a:off x="864037" y="3750469"/>
            <a:ext cx="2468880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Connectivity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864037" y="4305895"/>
            <a:ext cx="3898821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Seamlessly connect your applications to the MySQL database using popular APIs and drivers.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5372695" y="3750469"/>
            <a:ext cx="2468880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Data Manipulation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5372695" y="4305895"/>
            <a:ext cx="3898821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Perform CRUD (Create, Read, Update, Delete) operations on your data from within your application.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9881354" y="3750469"/>
            <a:ext cx="2468880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Reporting and Analytics</a:t>
            </a:r>
            <a:endParaRPr lang="en-US" sz="1900" dirty="0"/>
          </a:p>
        </p:txBody>
      </p:sp>
      <p:sp>
        <p:nvSpPr>
          <p:cNvPr id="8" name="Text 6"/>
          <p:cNvSpPr/>
          <p:nvPr/>
        </p:nvSpPr>
        <p:spPr>
          <a:xfrm>
            <a:off x="9881354" y="4305895"/>
            <a:ext cx="3898821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Leverage MySQL's powerful querying capabilities to generate comprehensive reports and insights.</a:t>
            </a:r>
            <a:endParaRPr lang="en-US" sz="19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2024-11-25T04:16:56Z</dcterms:created>
  <dcterms:modified xsi:type="dcterms:W3CDTF">2024-11-25T04:16:56Z</dcterms:modified>
</cp:coreProperties>
</file>